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4" r:id="rId3"/>
    <p:sldId id="274" r:id="rId4"/>
    <p:sldId id="276" r:id="rId5"/>
    <p:sldId id="277" r:id="rId6"/>
    <p:sldId id="278" r:id="rId7"/>
    <p:sldId id="279" r:id="rId8"/>
    <p:sldId id="275" r:id="rId9"/>
    <p:sldId id="260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69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grafiki: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pl.freepik.com</a:t>
            </a:r>
            <a:r>
              <a:rPr lang="pl-PL" dirty="0"/>
              <a:t>/</a:t>
            </a:r>
            <a:r>
              <a:rPr lang="pl-PL" dirty="0" err="1"/>
              <a:t>premium</a:t>
            </a:r>
            <a:r>
              <a:rPr lang="pl-PL" dirty="0"/>
              <a:t>-wektory/lista-kontrolna-na-ekranie-tabletu-koncepcja-ankiety-online-reka-trzyma-tablet-i-liste-kontrolna-ze-znacznikiem-wyboru_26434546.htm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9646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grafiki: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learninguru.com</a:t>
            </a:r>
            <a:r>
              <a:rPr lang="pl-PL" dirty="0"/>
              <a:t>/</a:t>
            </a:r>
            <a:r>
              <a:rPr lang="pl-PL" dirty="0" err="1"/>
              <a:t>canada</a:t>
            </a:r>
            <a:r>
              <a:rPr lang="pl-PL" dirty="0"/>
              <a:t>-student-visa-</a:t>
            </a:r>
            <a:r>
              <a:rPr lang="pl-PL" dirty="0" err="1"/>
              <a:t>document</a:t>
            </a:r>
            <a:r>
              <a:rPr lang="pl-PL" dirty="0"/>
              <a:t>-</a:t>
            </a:r>
            <a:r>
              <a:rPr lang="pl-PL" dirty="0" err="1"/>
              <a:t>checklist</a:t>
            </a:r>
            <a:r>
              <a:rPr lang="pl-PL" dirty="0"/>
              <a:t>/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7269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rcb/ksiega-komunikacji-kryzysowej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48" y="2920976"/>
            <a:ext cx="7920115" cy="1717722"/>
          </a:xfrm>
        </p:spPr>
        <p:txBody>
          <a:bodyPr>
            <a:normAutofit/>
          </a:bodyPr>
          <a:lstStyle/>
          <a:p>
            <a:r>
              <a:rPr lang="pl-PL"/>
              <a:t>Warsztat 8: </a:t>
            </a:r>
            <a:r>
              <a:rPr lang="pl-PL" dirty="0"/>
              <a:t>Działania komunikacyjne w sytuacji kryzysowej – lista kontrolna </a:t>
            </a: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47" y="5003973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Lista Kontrolna Na Ekranie Tabletu Koncepcja Ankiety Online Ręka Trzyma ...">
            <a:extLst>
              <a:ext uri="{FF2B5EF4-FFF2-40B4-BE49-F238E27FC236}">
                <a16:creationId xmlns:a16="http://schemas.microsoft.com/office/drawing/2014/main" id="{ECD26A95-F5EF-5607-9104-0FB112A98BD8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7" r="1" b="20440"/>
          <a:stretch>
            <a:fillRect/>
          </a:stretch>
        </p:blipFill>
        <p:spPr bwMode="auto">
          <a:xfrm>
            <a:off x="1817514" y="1369131"/>
            <a:ext cx="4911816" cy="377982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EB1E85C-EC86-4892-84BB-2AFF0F450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>
            <a:normAutofit/>
          </a:bodyPr>
          <a:lstStyle/>
          <a:p>
            <a:r>
              <a:rPr lang="pl-PL" dirty="0"/>
              <a:t>Lista kontrolna – </a:t>
            </a:r>
            <a:r>
              <a:rPr lang="pl-PL" dirty="0" err="1"/>
              <a:t>check</a:t>
            </a:r>
            <a:r>
              <a:rPr lang="pl-PL" dirty="0"/>
              <a:t> list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BD747AC-0448-4B37-B836-B1138D3D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8A31C7-8D2F-4625-A3AE-BE37989186E4}" type="datetime1">
              <a:rPr lang="pl-PL" smtClean="0"/>
              <a:pPr>
                <a:spcAft>
                  <a:spcPts val="600"/>
                </a:spcAft>
              </a:pPr>
              <a:t>22.06.2025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4606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Plan działań komunikacyjnych w sytuacji kryzysowej – listy kontrolne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Zarządzanie informacją w kryzysie z reguły odbywa się pod dużą presją: z jednej strony czasu, z drugiej – mediów. W takiej sytuacji niezwykle łatwo o pomyłkę i przeoczenie oczywistych na pozór kwestii. Dlatego warto przygotować sobie tzw. </a:t>
            </a:r>
            <a:r>
              <a:rPr lang="pl-PL" sz="2000" b="1" dirty="0"/>
              <a:t>listy kontrolne z wypisanymi, a wcześniej przemyślanymi i przeanalizowanymi czynnościami, które należy wykonać, prowadząc komunikację społeczną w kryzysie</a:t>
            </a:r>
            <a:r>
              <a:rPr lang="pl-PL" sz="2000" dirty="0"/>
              <a:t>. </a:t>
            </a:r>
          </a:p>
          <a:p>
            <a:r>
              <a:rPr lang="pl-PL" sz="2000" dirty="0"/>
              <a:t>Prowadzenie takiej listy, na pierwszy rzut oka może wydawać się czynnością zbędną. Jednak w </a:t>
            </a:r>
            <a:r>
              <a:rPr lang="pl-PL" sz="2000" b="1" dirty="0"/>
              <a:t>znaczący sposób porządkuje działania komunikatorów oraz minimalizuje ryzyko popełnienia błędu </a:t>
            </a:r>
            <a:r>
              <a:rPr lang="pl-PL" sz="2000" dirty="0"/>
              <a:t>zaniechania.</a:t>
            </a:r>
          </a:p>
          <a:p>
            <a:pPr marL="0" indent="0">
              <a:buNone/>
            </a:pPr>
            <a:endParaRPr lang="pl-PL" sz="2000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5A0A45-18EB-DCCE-8CD7-85A67277D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 listy kontrolnej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B86C30-9796-A453-83CF-C6311EF7E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Jako przykład przedstawiono </a:t>
            </a:r>
            <a:r>
              <a:rPr lang="pl-PL" sz="2000" b="1" dirty="0"/>
              <a:t>listę kontrolną dla rzecznika prasowego instytucji</a:t>
            </a:r>
            <a:r>
              <a:rPr lang="pl-PL" sz="2000" dirty="0"/>
              <a:t>, który koordynuje działania zmierzające do rozwiązania sytuacji kryzysowej. </a:t>
            </a:r>
          </a:p>
          <a:p>
            <a:r>
              <a:rPr lang="pl-PL" sz="2000" dirty="0"/>
              <a:t>Przygotowanie takiej listy powinno oczywiście być oparte o istniejące procedury danej instytucji, w kwestii wymiany i obiegu informacji. </a:t>
            </a:r>
          </a:p>
          <a:p>
            <a:r>
              <a:rPr lang="pl-PL" sz="2000" dirty="0"/>
              <a:t>Chociażby dlatego, </a:t>
            </a:r>
            <a:r>
              <a:rPr lang="pl-PL" sz="2000" b="1" dirty="0"/>
              <a:t>aby sprawdzić obieg informacji wewnątrz firmy</a:t>
            </a:r>
            <a:r>
              <a:rPr lang="pl-PL" sz="2000" dirty="0"/>
              <a:t>, warto przygotować listy kontrolne.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F2BE47F-2C6F-622B-C941-D470F78BF2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8482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54258AC3-65CD-7C9B-697C-AFF470CC2B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117298"/>
              </p:ext>
            </p:extLst>
          </p:nvPr>
        </p:nvGraphicFramePr>
        <p:xfrm>
          <a:off x="305346" y="235946"/>
          <a:ext cx="9217024" cy="67565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{00A15C55-8517-42AA-B614-E9B94910E393}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169716440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56076349"/>
                    </a:ext>
                  </a:extLst>
                </a:gridCol>
              </a:tblGrid>
              <a:tr h="372896">
                <a:tc gridSpan="2">
                  <a:txBody>
                    <a:bodyPr/>
                    <a:lstStyle/>
                    <a:p>
                      <a:pPr marL="1780540" marR="1007745" indent="-75819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800" b="1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Lista kontrolna dla rzecznika prasowego instytucji wiodącej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637671"/>
                  </a:ext>
                </a:extLst>
              </a:tr>
              <a:tr h="355111">
                <a:tc>
                  <a:txBody>
                    <a:bodyPr/>
                    <a:lstStyle/>
                    <a:p>
                      <a:pPr marL="508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1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Działanie</a:t>
                      </a:r>
                      <a:endParaRPr lang="pl-PL" sz="1600" b="1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1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Uwagi</a:t>
                      </a:r>
                      <a:endParaRPr lang="pl-PL" sz="1600" b="1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574906"/>
                  </a:ext>
                </a:extLst>
              </a:tr>
              <a:tr h="355111">
                <a:tc>
                  <a:txBody>
                    <a:bodyPr/>
                    <a:lstStyle/>
                    <a:p>
                      <a:pPr marL="2787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Zebranie</a:t>
                      </a:r>
                      <a:r>
                        <a:rPr lang="pl-PL" sz="1600" b="0" spc="2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informacji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</a:t>
                      </a:r>
                      <a:r>
                        <a:rPr lang="pl-PL" sz="1600" b="0" spc="4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zdarzeniu</a:t>
                      </a:r>
                      <a:endParaRPr lang="pl-PL" sz="1600" b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294689"/>
                  </a:ext>
                </a:extLst>
              </a:tr>
              <a:tr h="551648">
                <a:tc>
                  <a:txBody>
                    <a:bodyPr/>
                    <a:lstStyle/>
                    <a:p>
                      <a:pPr marL="507365" marR="17907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Kontakt z komórkami merytorycznymi/centrum zarządzania kryzysowego w celu potwierdzenia sytuacji i zebrania wstępnych danych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134788"/>
                  </a:ext>
                </a:extLst>
              </a:tr>
              <a:tr h="532357">
                <a:tc>
                  <a:txBody>
                    <a:bodyPr/>
                    <a:lstStyle/>
                    <a:p>
                      <a:pPr marL="507365" marR="325755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Kontakt z szefem instytucji, ustalenie zasad i zakresu informacji przekazywanych mediom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298881"/>
                  </a:ext>
                </a:extLst>
              </a:tr>
              <a:tr h="704086">
                <a:tc>
                  <a:txBody>
                    <a:bodyPr/>
                    <a:lstStyle/>
                    <a:p>
                      <a:pPr marL="507365" marR="287655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Ustalenie przesłania oraz przekazów do komunikacji i rozesłanie rzecznikom: głównego wykonawcy, rzecznikom instytucji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współpracujących</a:t>
                      </a:r>
                      <a:endParaRPr lang="pl-PL" sz="1600" b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504732"/>
                  </a:ext>
                </a:extLst>
              </a:tr>
              <a:tr h="730106">
                <a:tc>
                  <a:txBody>
                    <a:bodyPr/>
                    <a:lstStyle/>
                    <a:p>
                      <a:pPr marL="501015" indent="-22225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Kontakt</a:t>
                      </a:r>
                      <a:r>
                        <a:rPr lang="pl-PL" sz="1600" b="0" spc="2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pracownikami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biura</a:t>
                      </a:r>
                      <a:r>
                        <a:rPr lang="pl-PL" sz="1600" b="0" spc="4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prasowego: </a:t>
                      </a:r>
                      <a:endParaRPr lang="pl-PL" sz="1600" b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Clr>
                          <a:srgbClr val="231F20"/>
                        </a:buClr>
                        <a:buSzPts val="1100"/>
                        <a:buFont typeface="Open Sans" panose="020B0606030504020204" pitchFamily="34" charset="0"/>
                        <a:buChar char="–"/>
                        <a:tabLst>
                          <a:tab pos="608330" algn="l"/>
                        </a:tabLst>
                      </a:pP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A) wprowadzenie</a:t>
                      </a:r>
                      <a:r>
                        <a:rPr lang="pl-PL" sz="1600" b="0" spc="3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trybu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pracy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</a:t>
                      </a:r>
                      <a:r>
                        <a:rPr lang="pl-PL" sz="1600" b="0" spc="3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kryzysie</a:t>
                      </a:r>
                      <a:endParaRPr lang="pl-PL" sz="1600" b="0" spc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Clr>
                          <a:srgbClr val="231F20"/>
                        </a:buClr>
                        <a:buSzPts val="1100"/>
                        <a:buFont typeface="Open Sans" panose="020B0606030504020204" pitchFamily="34" charset="0"/>
                        <a:buChar char="–"/>
                        <a:tabLst>
                          <a:tab pos="608330" algn="l"/>
                        </a:tabLst>
                      </a:pP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B) ewentualne</a:t>
                      </a:r>
                      <a:r>
                        <a:rPr lang="pl-PL" sz="1600" b="0" spc="5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zwiększenie</a:t>
                      </a:r>
                      <a:r>
                        <a:rPr lang="pl-PL" sz="1600" b="0" spc="6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obsady</a:t>
                      </a:r>
                      <a:endParaRPr lang="pl-PL" sz="1600" b="0" spc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918389"/>
                  </a:ext>
                </a:extLst>
              </a:tr>
              <a:tr h="556891">
                <a:tc>
                  <a:txBody>
                    <a:bodyPr/>
                    <a:lstStyle/>
                    <a:p>
                      <a:pPr marL="507365" marR="172085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Kontakt z ekspertami i wyznaczonymi pracownikami merytorycznymi – ustalenie kto z nich będzie się wypowiadał dla mediów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674344"/>
                  </a:ext>
                </a:extLst>
              </a:tr>
              <a:tr h="556891">
                <a:tc>
                  <a:txBody>
                    <a:bodyPr/>
                    <a:lstStyle/>
                    <a:p>
                      <a:pPr marL="507365" marR="523875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Wybranie narzędzi komunikacji z mediami (oświadczenie, komunikat na stronie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internetowej)</a:t>
                      </a:r>
                      <a:endParaRPr lang="pl-PL" sz="1600" b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805955"/>
                  </a:ext>
                </a:extLst>
              </a:tr>
              <a:tr h="368267">
                <a:tc>
                  <a:txBody>
                    <a:bodyPr/>
                    <a:lstStyle/>
                    <a:p>
                      <a:pPr marL="507365" marR="20701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Ustalenie miejsca na wypadek konieczności zorganizowania briefingu/konferencji prasowej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802870"/>
                  </a:ext>
                </a:extLst>
              </a:tr>
              <a:tr h="532357">
                <a:tc>
                  <a:txBody>
                    <a:bodyPr/>
                    <a:lstStyle/>
                    <a:p>
                      <a:pPr marL="507365" marR="48006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Upewnienie się czy jest i czy działa sprzęt konieczny do przeprowadzenia konferencji </a:t>
                      </a:r>
                      <a:r>
                        <a:rPr lang="pl-PL" sz="1600" b="0" spc="-1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prasowej</a:t>
                      </a:r>
                      <a:endParaRPr lang="pl-PL" sz="1600" b="0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393794"/>
                  </a:ext>
                </a:extLst>
              </a:tr>
              <a:tr h="368267">
                <a:tc>
                  <a:txBody>
                    <a:bodyPr/>
                    <a:lstStyle/>
                    <a:p>
                      <a:pPr marL="507365" marR="13589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Bieżąca analiza mediów oraz pytań dziennikarzy – ewentualna korekta narzędzi i przekazów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850593"/>
                  </a:ext>
                </a:extLst>
              </a:tr>
              <a:tr h="532357">
                <a:tc>
                  <a:txBody>
                    <a:bodyPr/>
                    <a:lstStyle/>
                    <a:p>
                      <a:pPr marL="507365" marR="13589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  <a:tabLst>
                          <a:tab pos="507365" algn="l"/>
                        </a:tabLst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Koordynacja polityki informacyjnej prowadzonej przez komunikatorów zaangażowanych w rozwiązywanie sytuacji kryzysowej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pl-PL" sz="1600" b="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267056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38676E1-4993-FEDB-3363-E92BC78322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solidFill>
            <a:srgbClr val="00B0F0"/>
          </a:solidFill>
        </p:spPr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208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BF05C1-5302-F69A-A61B-10274010B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Sporządzenie bazy ekspertów i bazy mediów: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71F6487-1F1D-3244-DD2E-A4F94025D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Poza tym można sporządzić </a:t>
            </a:r>
            <a:r>
              <a:rPr lang="pl-PL" sz="2000" b="1" dirty="0"/>
              <a:t>bazy ekspertów</a:t>
            </a:r>
            <a:r>
              <a:rPr lang="pl-PL" sz="2000" dirty="0"/>
              <a:t>. Zajmuje to sporo czasu, ponieważ musimy dotrzeć do wybranego eksperta ustalić z nim zasady współpracy, a przede wszystkim uzyskać jego zgodę. Ta sama uwaga dotyczy ekspertów wewnętrznych – pracowników merytorycznych instytucji.</a:t>
            </a:r>
          </a:p>
          <a:p>
            <a:r>
              <a:rPr lang="pl-PL" sz="2000" dirty="0"/>
              <a:t>Trzeba też na bieżąco aktualizować </a:t>
            </a:r>
            <a:r>
              <a:rPr lang="pl-PL" sz="2000" b="1" dirty="0"/>
              <a:t>bazę mediów</a:t>
            </a:r>
            <a:r>
              <a:rPr lang="pl-PL" sz="2000" dirty="0"/>
              <a:t>, aby bez zbędnej zwłoki przekazać dziennikarzom informacje o zdarzeniu.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C1A4DC-4112-0AB6-0540-A0E3462B49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023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13EC2F-8583-E764-5A73-14E6082C2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Zadanie: </a:t>
            </a:r>
            <a:br>
              <a:rPr lang="pl-PL" dirty="0"/>
            </a:br>
            <a:r>
              <a:rPr lang="pl-PL" dirty="0"/>
              <a:t>lista kontrolna, baza ekspertów i baza mediów dla hotelu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F8130BA-763A-EC26-01C0-BC5C0EF75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627709"/>
            <a:ext cx="8640382" cy="4680002"/>
          </a:xfrm>
        </p:spPr>
        <p:txBody>
          <a:bodyPr>
            <a:normAutofit fontScale="92500"/>
          </a:bodyPr>
          <a:lstStyle/>
          <a:p>
            <a:r>
              <a:rPr lang="pl-PL" dirty="0"/>
              <a:t>Zadanie wykonujemy w 4-osobowych grupach </a:t>
            </a:r>
          </a:p>
          <a:p>
            <a:r>
              <a:rPr lang="pl-PL" dirty="0"/>
              <a:t>Czas zadania: 70 minut</a:t>
            </a:r>
          </a:p>
          <a:p>
            <a:r>
              <a:rPr lang="pl-PL" dirty="0"/>
              <a:t>Wyobraźcie sobie, że jesteście właścicielami dużego hotelu w centrum Jeleniej Góry. </a:t>
            </a:r>
          </a:p>
          <a:p>
            <a:r>
              <a:rPr lang="pl-PL" dirty="0"/>
              <a:t>1. Zastanówcie się, jakiego rodzaju kryzysy wizerunkowe mogą się zdarzyć w waszym hotelu. 2. Następnie przystosujcie przedstawioną listę kontrolną dla potrzeb waszego hotelu i zastanówcie się jakiego typu eksperci oraz jakie media powinniście mieć w swojej bazie. 3. Wyniki przedstawcie w formie czterech tabel Excel, wklejonych do szablonu </a:t>
            </a:r>
            <a:r>
              <a:rPr lang="pl-PL" dirty="0" err="1"/>
              <a:t>Canva</a:t>
            </a:r>
            <a:r>
              <a:rPr lang="pl-PL" dirty="0"/>
              <a:t>: </a:t>
            </a:r>
          </a:p>
          <a:p>
            <a:pPr lvl="1"/>
            <a:r>
              <a:rPr lang="pl-PL" sz="2000" dirty="0"/>
              <a:t>1) lista kryzysów</a:t>
            </a:r>
          </a:p>
          <a:p>
            <a:pPr lvl="1"/>
            <a:r>
              <a:rPr lang="pl-PL" sz="2000" dirty="0"/>
              <a:t>2) lista kontrolna</a:t>
            </a:r>
          </a:p>
          <a:p>
            <a:pPr lvl="1"/>
            <a:r>
              <a:rPr lang="pl-PL" sz="2000" dirty="0"/>
              <a:t>3) baza ekspertów</a:t>
            </a:r>
          </a:p>
          <a:p>
            <a:pPr lvl="1"/>
            <a:r>
              <a:rPr lang="pl-PL" sz="2000" dirty="0"/>
              <a:t>4) baza mediów</a:t>
            </a:r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BE96C7F-A5E8-9368-EC52-EED0365CD2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1629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7C52C0-D8F1-A7BA-BC63-4529CD870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336DA5-7A9C-1D21-ACA4-98859C9BF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Księga komunikacji kryzysowej – teoria i praktyka, Rządowe Centrum Bezpieczeństwa, 2024, </a:t>
            </a:r>
            <a:r>
              <a:rPr lang="pl-PL" dirty="0">
                <a:hlinkClick r:id="rId2"/>
              </a:rPr>
              <a:t>Księga Komunikacji Kryzysowej - Rządowe Centrum Bezpieczeństwa - Portal </a:t>
            </a:r>
            <a:r>
              <a:rPr lang="pl-PL" dirty="0" err="1">
                <a:hlinkClick r:id="rId2"/>
              </a:rPr>
              <a:t>Gov.pl</a:t>
            </a:r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8513CA-FC2B-597D-AA31-55770C3A0F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6618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캐논용산서비스센터">
            <a:extLst>
              <a:ext uri="{FF2B5EF4-FFF2-40B4-BE49-F238E27FC236}">
                <a16:creationId xmlns:a16="http://schemas.microsoft.com/office/drawing/2014/main" id="{4BF70013-5BD7-2139-F1C2-550DE17E2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7" b="120"/>
          <a:stretch>
            <a:fillRect/>
          </a:stretch>
        </p:blipFill>
        <p:spPr bwMode="auto">
          <a:xfrm>
            <a:off x="377354" y="35116"/>
            <a:ext cx="8640763" cy="522127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2055" name="Title 2">
            <a:extLst>
              <a:ext uri="{FF2B5EF4-FFF2-40B4-BE49-F238E27FC236}">
                <a16:creationId xmlns:a16="http://schemas.microsoft.com/office/drawing/2014/main" id="{25D6E8E2-8FF2-41D4-D2D5-3E59FE05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 dirty="0"/>
              <a:t>Dziękuję za uwagę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32AEF6-7814-4EAD-A43F-C6678FAB819C}"/>
</file>

<file path=customXml/itemProps2.xml><?xml version="1.0" encoding="utf-8"?>
<ds:datastoreItem xmlns:ds="http://schemas.openxmlformats.org/officeDocument/2006/customXml" ds:itemID="{B58406F7-1918-4921-B64B-699793F0FEC2}"/>
</file>

<file path=customXml/itemProps3.xml><?xml version="1.0" encoding="utf-8"?>
<ds:datastoreItem xmlns:ds="http://schemas.openxmlformats.org/officeDocument/2006/customXml" ds:itemID="{42A16E85-366B-4DB7-8F3D-4C0010C4B233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225</TotalTime>
  <Words>616</Words>
  <Application>Microsoft Office PowerPoint</Application>
  <PresentationFormat>Niestandardowy</PresentationFormat>
  <Paragraphs>66</Paragraphs>
  <Slides>9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Warsztat 8: Działania komunikacyjne w sytuacji kryzysowej – lista kontrolna  Opracowała: dr Justyna Bagińska</vt:lpstr>
      <vt:lpstr>Lista kontrolna – check list</vt:lpstr>
      <vt:lpstr>Plan działań komunikacyjnych w sytuacji kryzysowej – listy kontrolne</vt:lpstr>
      <vt:lpstr>Przykład listy kontrolnej</vt:lpstr>
      <vt:lpstr>Prezentacja programu PowerPoint</vt:lpstr>
      <vt:lpstr>Sporządzenie bazy ekspertów i bazy mediów:</vt:lpstr>
      <vt:lpstr>Zadanie:  lista kontrolna, baza ekspertów i baza mediów dla hotelu</vt:lpstr>
      <vt:lpstr>Źródła: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29</cp:revision>
  <dcterms:created xsi:type="dcterms:W3CDTF">2022-06-22T09:40:44Z</dcterms:created>
  <dcterms:modified xsi:type="dcterms:W3CDTF">2025-06-22T16:38:54Z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